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489" r:id="rId2"/>
    <p:sldId id="316" r:id="rId3"/>
    <p:sldId id="414" r:id="rId4"/>
    <p:sldId id="464" r:id="rId5"/>
    <p:sldId id="465" r:id="rId6"/>
    <p:sldId id="469" r:id="rId7"/>
    <p:sldId id="440" r:id="rId8"/>
    <p:sldId id="441" r:id="rId9"/>
    <p:sldId id="466" r:id="rId10"/>
    <p:sldId id="470" r:id="rId11"/>
    <p:sldId id="483" r:id="rId12"/>
    <p:sldId id="482" r:id="rId13"/>
    <p:sldId id="484" r:id="rId14"/>
    <p:sldId id="458" r:id="rId15"/>
    <p:sldId id="472" r:id="rId16"/>
    <p:sldId id="474" r:id="rId17"/>
    <p:sldId id="475" r:id="rId18"/>
    <p:sldId id="477" r:id="rId19"/>
    <p:sldId id="478" r:id="rId20"/>
    <p:sldId id="425" r:id="rId21"/>
    <p:sldId id="473" r:id="rId22"/>
    <p:sldId id="476" r:id="rId23"/>
    <p:sldId id="467" r:id="rId24"/>
    <p:sldId id="479" r:id="rId25"/>
    <p:sldId id="481" r:id="rId26"/>
    <p:sldId id="453" r:id="rId27"/>
    <p:sldId id="454" r:id="rId28"/>
    <p:sldId id="468" r:id="rId29"/>
    <p:sldId id="471" r:id="rId30"/>
    <p:sldId id="480" r:id="rId31"/>
    <p:sldId id="446" r:id="rId32"/>
    <p:sldId id="447" r:id="rId33"/>
    <p:sldId id="486" r:id="rId34"/>
    <p:sldId id="487" r:id="rId35"/>
    <p:sldId id="488" r:id="rId36"/>
    <p:sldId id="485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000" autoAdjust="0"/>
  </p:normalViewPr>
  <p:slideViewPr>
    <p:cSldViewPr>
      <p:cViewPr>
        <p:scale>
          <a:sx n="100" d="100"/>
          <a:sy n="100" d="100"/>
        </p:scale>
        <p:origin x="-1944" y="-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07B9D-BB77-4FE5-A9F5-0999D36B7C0C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DC817-3888-46D5-BC47-BBB3EDD982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12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61ECB7E-5831-421C-8180-C36EDC18B69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61ECB7E-5831-421C-8180-C36EDC18B69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http://www.youtube.com/watch?v=ib_qLipylis – School</a:t>
            </a:r>
            <a:r>
              <a:rPr lang="en-US" baseline="0" dirty="0" smtClean="0"/>
              <a:t>house Rock: Grammar Rock: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Unpack Your Adjectives (with lyrics)</a:t>
            </a:r>
          </a:p>
          <a:p>
            <a:pPr>
              <a:spcBef>
                <a:spcPct val="0"/>
              </a:spcBef>
            </a:pPr>
            <a:r>
              <a:rPr lang="en-US" b="0" baseline="0" dirty="0" smtClean="0"/>
              <a:t>original at http://www.youtube.com/watch?v=kTzRCxQfwik</a:t>
            </a:r>
          </a:p>
          <a:p>
            <a:pPr>
              <a:spcBef>
                <a:spcPct val="0"/>
              </a:spcBef>
            </a:pPr>
            <a:r>
              <a:rPr lang="en-US" baseline="0" dirty="0" smtClean="0"/>
              <a:t>Posted in YouTube multiple times </a:t>
            </a: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61ECB7E-5831-421C-8180-C36EDC18B69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61ECB7E-5831-421C-8180-C36EDC18B69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61ECB7E-5831-421C-8180-C36EDC18B69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409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0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096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68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40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549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50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526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61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4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459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03680-D0BC-4BCF-840F-2A0CA9B9CFB5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63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Everyone:</a:t>
            </a:r>
            <a:b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 New Digital Resource for Beginning Greek </a:t>
            </a:r>
            <a:endParaRPr lang="en-US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7391400" cy="259080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 taught at 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Louisiana State University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Spring 2013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Albert Watanabe</a:t>
            </a:r>
          </a:p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12: Adjectives</a:t>
            </a:r>
            <a:endParaRPr lang="en-US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062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2390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 Adjectives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Greek adjectives differ only in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which declension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they use for the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different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genders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largest and most common type of adjective uses	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declension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endings for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masculine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neuter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but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declension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endings for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feminine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modifying a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feminine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noun, these adjectives use the same endings as a regular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declension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noun. </a:t>
            </a:r>
          </a:p>
          <a:p>
            <a:pPr lvl="1"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NOTE: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If the stem of the adjective ends in </a:t>
            </a:r>
            <a:r>
              <a:rPr lang="el-GR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ι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l-GR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ρ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just as 1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declension nouns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singular forms change the </a:t>
            </a:r>
            <a:r>
              <a:rPr lang="el-GR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η</a:t>
            </a:r>
            <a:r>
              <a:rPr lang="el-GR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ᾱ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change has no meaning. It is just a shift in pronunciation (and consequently spelling). </a:t>
            </a:r>
          </a:p>
          <a:p>
            <a:pPr lvl="1">
              <a:defRPr/>
            </a:pP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93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48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 Adjectives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Two very common adjectives are of this type but show additional small changes: 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μέγας, μεγάλη, μέγα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big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masculine nominative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accusative singular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drop their -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λο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-.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πολύς, πολλή, πολύ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much,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many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masculine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neuter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nominative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accusative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singular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show the stem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πολυ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88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Adjectives</a:t>
            </a:r>
          </a:p>
          <a:p>
            <a:pPr marL="0" indent="0" algn="ctr">
              <a:buNone/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μέγας, μεγάλη, μέγα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stem: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μεγαλ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big </a:t>
            </a:r>
          </a:p>
          <a:p>
            <a:pPr marL="0" lvl="1" indent="0">
              <a:buNone/>
              <a:defRPr/>
            </a:pPr>
            <a:endParaRPr lang="en-US" sz="2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Singular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	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Plural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Nom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μέγα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ς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μεγάλ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η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μέγα 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μεγάλ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οι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μεγάλ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αι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μεγάλ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Gen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μεγάλ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ου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μεγάλ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ης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μεγάλ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ου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μεγάλ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ων</a:t>
            </a:r>
            <a:endParaRPr lang="en-US" sz="24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Dat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μεγάλ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ῳ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μεγάλ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ῃ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μεγάλ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ῳ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μεγάλ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οις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μεγάλ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αις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μεγάλ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οις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sz="20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μέγα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μεγάλ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ην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μέγα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μεγάλ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ους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μεγάλ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ας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μεγάλ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</a:p>
          <a:p>
            <a:endParaRPr lang="el-GR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 Pronouns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GPH p.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8859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Adjectives</a:t>
            </a:r>
          </a:p>
          <a:p>
            <a:pPr marL="0" indent="0" algn="ctr">
              <a:buNone/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πολύς, πολλή, πολύ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stem: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πολλ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much,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many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 indent="0">
              <a:buNone/>
              <a:defRPr/>
            </a:pPr>
            <a:endParaRPr lang="en-US" sz="2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Singular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	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Plural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Nom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πολύ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ς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πολλ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</a:t>
            </a:r>
            <a:r>
              <a:rPr lang="el-GR" sz="2400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πολύ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πολλ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οί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πολλ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αί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 πολλ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ά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Gen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πολλ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οῦ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πολλ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ῆς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πολλ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οῦ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πολλ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ῶν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sz="24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Dat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πολλ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ῷ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πολλ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ῇ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πολλ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ῷ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	πολλ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οῖς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πολλ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αῖς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πολλ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οῖς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πολύ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 πολλ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ήν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u="sng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πολύ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πολλ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ούς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πολλ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άς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πολλ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ά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954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 Pronouns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GPH p.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l-GR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7979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 rtlCol="0">
            <a:normAutofit lnSpcReduction="10000"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12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Vocabulary: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Classical</a:t>
            </a:r>
            <a:endParaRPr lang="el-GR" sz="28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ἀγαθός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-ή -όν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good, brave, noble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αἰσχρός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-ά -όν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ugly, disgraceful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αἴτιος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-α 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responsible, guilty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ἄλλος -η 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other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ἀμφότερος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-α 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both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ἄξιος -α 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worthy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ἄριστος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-η -ον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best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δεινός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-ή -όν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awesome, terrible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δῆλος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-η 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clear, visible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δίκαιος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-α 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just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δυνατός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-ή -όν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able</a:t>
            </a:r>
          </a:p>
          <a:p>
            <a:pPr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61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12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Vocabulary: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Classical</a:t>
            </a:r>
            <a:endParaRPr lang="el-GR" sz="28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ἕκαστος -η 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each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ἑκάτερος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-α 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each of two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ἐκεῖνος -η -ο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that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ἐλεύθερος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-α 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free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ἐμός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-ή -όν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my, mine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ἐναντίος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-α 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opposite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ἕτερος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-α 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other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ἐχθρός -ά -όν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hated, hostile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ἡμέτερος -α 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our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θεῖος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-α 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divine</a:t>
            </a:r>
          </a:p>
          <a:p>
            <a:pPr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63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12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Vocabulary: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Classical</a:t>
            </a:r>
            <a:endParaRPr lang="el-GR" sz="28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ἴδιος -α 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one’s own, private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ἱερός -ά -όν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holy, sacred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ἱκανός -ή -όν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sufficient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ἴσος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-η 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equal to (+ dat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.)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ἰσχυρός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-ά -όν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strong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κακός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-ή -όν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bad, cowardly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καλός -ή -όν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beautiful, noble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κοινός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-ή -όν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common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λαμπρός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-ά -όν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bright, brilliant, famous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λοιπός -ή -όν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remaining</a:t>
            </a:r>
          </a:p>
          <a:p>
            <a:pPr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12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12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Vocabulary: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Classical</a:t>
            </a:r>
            <a:endParaRPr lang="el-GR" sz="28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μακρός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-ά -όν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long, tall, large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μέγας, μεγάλη, μέγα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big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μέσος -η 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middle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μικρός -ά -όν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small, little, short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μόνος -η 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alone, single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μυρίος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-α 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countless thousands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νέος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-α -ον 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young,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new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οἰκεῖος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-α 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domestic, one’s own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ὀλίγος -η 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few, little, small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ὅλος -η 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whole, complete</a:t>
            </a:r>
          </a:p>
          <a:p>
            <a:pPr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7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12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Vocabulary: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Classical</a:t>
            </a:r>
            <a:endParaRPr lang="el-GR" sz="28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ὅμοιος -α 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like, resembling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ὀρθός -ή -όν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straight, true, regular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παλαιός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-ά -όν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old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πλεῖστος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-η 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most, largest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ποῖος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-α 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what sort of?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πολέμιος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-α 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hostile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πολύς, πολλή, πολύ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much, many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πονηρός -ά -όν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worthless, bad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πότερος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-α 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which of the two?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πρότερος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-α 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before,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earlier </a:t>
            </a:r>
          </a:p>
        </p:txBody>
      </p:sp>
    </p:spTree>
    <p:extLst>
      <p:ext uri="{BB962C8B-B14F-4D97-AF65-F5344CB8AC3E}">
        <p14:creationId xmlns:p14="http://schemas.microsoft.com/office/powerpoint/2010/main" val="312240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12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Vocabulary: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Classical</a:t>
            </a:r>
            <a:endParaRPr lang="el-GR" sz="28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ῥᾴδιος -α 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easy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σός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-ή -όν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your, yours (sing.)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σοφός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-ή -όν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wise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ὑμέτερος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-α 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your, yours (pl.)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ὕστερος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-α 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following, next, later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φανερός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-ά -όν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clear, evident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φίλος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-η 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beloved, dear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χαλεπός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-ή -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όν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difficult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χαλκοῦς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-ῆ -οῦν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bronze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χρήσιμος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-η 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useful</a:t>
            </a:r>
          </a:p>
          <a:p>
            <a:pPr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77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None/>
              <a:defRPr/>
            </a:pP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This class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(someday, Month ##, 2013)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AGE Unit 12: Adjectives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You have already learned Greek nouns and pronouns. </a:t>
            </a:r>
          </a:p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Unit presents a closely-related category of word, the 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adjective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0292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12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Vocabulary: NT (New Testament) </a:t>
            </a:r>
            <a:endParaRPr lang="el-GR" sz="20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ἀγηπατός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–η –όν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beloved</a:t>
            </a:r>
            <a:endParaRPr lang="el-GR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ἅγιος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–α –ον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holy </a:t>
            </a:r>
            <a:endParaRPr lang="el-GR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ἄλλος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-η 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other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ἄξιος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-α -ον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worthy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δεξιός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–η –όν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right</a:t>
            </a:r>
            <a:endParaRPr lang="el-GR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δοῦλος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–η –ον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 a slave </a:t>
            </a:r>
            <a:endParaRPr lang="el-GR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δυνατός -ή -όν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able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ἕκαστος -η 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each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ἐκεῖνος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-η -ο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that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ἔσχατος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–η –ον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last, final </a:t>
            </a:r>
            <a:endParaRPr lang="el-GR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01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029200"/>
          </a:xfrm>
        </p:spPr>
        <p:txBody>
          <a:bodyPr rtlCol="0">
            <a:normAutofit lnSpcReduction="10000"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12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Vocabulary: NT (New Testament) </a:t>
            </a:r>
            <a:endParaRPr lang="el-GR" sz="20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ἕτερος -α 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other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ἐχθρός -ά -όν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hated, hostile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ἴδιος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-α 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one’s own, private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ἱκανός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-ή -όν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sufficient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καινός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–ή –όν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new</a:t>
            </a:r>
            <a:endParaRPr lang="el-GR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κακός -ή -όν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bad, cowardly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καλός -ή -όν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beautiful, noble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λοιπός -ή -όν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remaining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μακάριος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–α –ον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blessed </a:t>
            </a:r>
            <a:endParaRPr lang="el-GR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μέγας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, μεγάλη, μέγα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big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μέσος -η -ον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middle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46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029200"/>
          </a:xfrm>
        </p:spPr>
        <p:txBody>
          <a:bodyPr rtlCol="0">
            <a:normAutofit lnSpcReduction="10000"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12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Vocabulary: NT (New Testament) </a:t>
            </a:r>
            <a:endParaRPr lang="el-GR" sz="20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μικρός -ά -όν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small, little, short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μόνος -η 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alone, single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νεκρός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–ά –όν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dead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ὀλίγος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-η 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few, little, small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ὅλος -η 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whole, complete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ὅμοιος -α 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like, resembling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πιστός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–ή –όν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faithful </a:t>
            </a:r>
            <a:endParaRPr lang="el-GR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ποῖος -α 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what sort of?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πολύς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, πολλή, πολύ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much, many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πονηρός -ά -όν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worthless, bad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πρεσβυτέρος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–α –ον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elder</a:t>
            </a:r>
            <a:endParaRPr lang="el-GR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14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 Adjectives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Greek adjectives differ only in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which declension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they use for the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different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genders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small group of adjectives uses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declension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endings for all three genders: 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When modifying a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masculine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feminine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noun, these adjectives use the same endings as a regular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declension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noun. </a:t>
            </a:r>
          </a:p>
          <a:p>
            <a:pPr lvl="1"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When modifying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neuter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noun,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these adjectives use the same endings as a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neuter 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aseline="30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declension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noun. </a:t>
            </a:r>
          </a:p>
          <a:p>
            <a:pPr lvl="1">
              <a:defRPr/>
            </a:pP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17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Adjectives</a:t>
            </a:r>
          </a:p>
          <a:p>
            <a:pPr marL="0" lvl="1" indent="0" algn="ctr">
              <a:buNone/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ἀληθής -ές 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stem: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ἀληθέσ</a:t>
            </a:r>
            <a:r>
              <a:rPr lang="en-US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true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 indent="0" algn="ctr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contractions just as in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ἔτος -ους τό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yea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 indent="0" algn="ctr">
              <a:buNone/>
              <a:defRPr/>
            </a:pPr>
            <a:endParaRPr lang="en-US" sz="2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Singular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	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Plural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Nom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ἀληθή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ς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ἀληθές 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		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ἀληθ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εῖς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ἀληθ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ῆ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Gen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ἀληθ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οῦς 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		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	    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ἀληθ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ῶν </a:t>
            </a:r>
            <a:endParaRPr lang="en-US" sz="24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Dat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	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ἀληθ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εῖ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     ἀληθέ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σι </a:t>
            </a:r>
          </a:p>
          <a:p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ἀληθ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ῆ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ἀληθές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ἀληθ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εῖς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ἀληθ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ῆ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954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 Pronouns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(GPH p.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6068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Adjectives</a:t>
            </a:r>
          </a:p>
          <a:p>
            <a:pPr marL="0" lvl="1" indent="0" algn="ctr">
              <a:buNone/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βελτίων -ον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stem: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βελτίον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better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 indent="0" algn="ctr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just as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δαίμων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ονος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divinity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 indent="0" algn="ctr">
              <a:buNone/>
              <a:defRPr/>
            </a:pPr>
            <a:endParaRPr lang="en-US" sz="2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Singular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	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Plural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Nom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βελτίων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βέλτιον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		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βελτίον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ες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βελτίον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l-GR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Gen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βελτίον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ος 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		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		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βελτιόν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ων </a:t>
            </a:r>
            <a:endParaRPr lang="en-US" sz="24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Dat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	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βελτίον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ι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	βελτίο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σι </a:t>
            </a:r>
          </a:p>
          <a:p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βελτίον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βέλτιον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βελτίον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ας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βελτίον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l-GR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 Pronouns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(GPH p.2</a:t>
            </a:r>
            <a:r>
              <a:rPr lang="el-GR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8951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12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Vocabulary: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Classical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ἀληθής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-ές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true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ἀμείνων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better, stronger, braver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βελτίων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better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ἐλάττων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smaller, less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ἥττων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less, weaker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κρείττων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stronger, better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πλείων/πλέων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, πλεῖον/πλέον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more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larger </a:t>
            </a:r>
            <a:endParaRPr lang="en-US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σαφής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-ές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clear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χείρων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worse, inferior</a:t>
            </a:r>
          </a:p>
        </p:txBody>
      </p:sp>
    </p:spTree>
    <p:extLst>
      <p:ext uri="{BB962C8B-B14F-4D97-AF65-F5344CB8AC3E}">
        <p14:creationId xmlns:p14="http://schemas.microsoft.com/office/powerpoint/2010/main" val="162483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12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Vocabulary: NT (New Testament) 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[No specific adjective of this type occurs 30+ times in the NT, but the type does occur.]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47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391400" cy="4876800"/>
          </a:xfrm>
        </p:spPr>
        <p:txBody>
          <a:bodyPr rtlCol="0">
            <a:normAutofit lnSpcReduction="10000"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 Adjectives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Greek adjectives differ only in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which declension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they use for the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different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genders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Another group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 adjectives uses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declension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endings for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masculine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neuter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  <a:defRPr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but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declension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endings for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feminine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When modifying a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masculine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noun, these adjectives use the same endings as a regular 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aseline="30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declension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noun. </a:t>
            </a:r>
          </a:p>
          <a:p>
            <a:pPr lvl="1"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When modifying a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feminine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noun, these adjectives use the same endings as a regular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declension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noun always with a short -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ᾰ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in the nominative and accusative singular. 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modifying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neuter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noun,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these adjectives use the same endings as a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neuter 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aseline="30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declension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noun. </a:t>
            </a:r>
          </a:p>
          <a:p>
            <a:pPr lvl="1">
              <a:defRPr/>
            </a:pP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90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 rtlCol="0">
            <a:normAutofit lnSpcReduction="10000"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 Adjectives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Greek adjectives differ only in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which declension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they 	</a:t>
            </a:r>
          </a:p>
          <a:p>
            <a:pPr marL="0" indent="0"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use for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different genders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Another group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 adjectives uses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declension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endings for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masculine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neuter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  <a:defRPr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but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declension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endings for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feminine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modifying a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feminine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noun, these adjectives use the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same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endings as a regular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declension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noun always with a 		short -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ᾰ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in the nominative and accusative singular. 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sz="2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NOTE: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If the stem of the adjective ends in </a:t>
            </a:r>
            <a:r>
              <a:rPr lang="el-GR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ι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l-GR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ρ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just as 1</a:t>
            </a:r>
            <a:r>
              <a:rPr lang="en-US" sz="2000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declension nouns, the singular forms change the </a:t>
            </a:r>
            <a:r>
              <a:rPr lang="el-GR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η</a:t>
            </a:r>
            <a:r>
              <a:rPr lang="el-GR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l-GR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ᾱ</a:t>
            </a:r>
            <a:r>
              <a:rPr lang="el-GR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 these adjectives, the change affects only the Genitive and Dative singular, since the Nominative and Accusative singular already have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short -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ᾰ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-. As always, this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change has no meaning. It is just a shift in pronunciation (and consequently spelling). 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12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 Adjectives</a:t>
            </a:r>
          </a:p>
          <a:p>
            <a:pPr>
              <a:defRPr/>
            </a:pP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Adjectives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describe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nouns and pronouns.  In order to describe a noun, an adjective must match the noun in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gender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case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Recall that Greek nouns and pronouns are identified by their 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gender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case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Remember, too, that Greek pronouns replace nouns by matching their 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gender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case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Like the definite article and pronouns, therefore,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adjectives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must have forms available for each possible combination of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gender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case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27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Adjectives</a:t>
            </a:r>
          </a:p>
          <a:p>
            <a:pPr marL="0" indent="0" algn="ctr">
              <a:buNone/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ἡδύς -εῖα -ύ 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stem: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ἡδέ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sweet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 indent="0">
              <a:buNone/>
              <a:defRPr/>
            </a:pPr>
            <a:endParaRPr lang="en-US" sz="2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Singular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	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Plural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Nom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ἡδύ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ς 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ἡδεῖ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  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ἡδύ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ἡδεῖ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ς  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ἡδεῖ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αι  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ἡδέ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Gen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ἡδέ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ος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ἡδεί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ας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ἡδέ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ος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ἡδέ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ων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ἡδει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ῶν 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ἡδέ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ων </a:t>
            </a:r>
            <a:endParaRPr lang="en-US" sz="24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Dat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ἡδε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ῖ   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ἡδεί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ᾳ  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ἡδε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ῖ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ἡδέ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σι  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ἡδεί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αις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ἡδέ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σι </a:t>
            </a:r>
            <a:endParaRPr lang="en-US" sz="24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ἡδύ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 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ἡδεῖ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αν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ἡδύ 	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ἡδεῖ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ς  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ἡδεί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ας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ἡδέ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 </a:t>
            </a:r>
            <a:endParaRPr lang="el-GR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 Pronouns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GPH p.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6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12 Vocabulary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Classical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ἅπας -ᾶσα -αν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all together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βαρύς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-εῖα -ύ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heavy, tedious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βραχύς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-εῖα -ύ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brief, short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εὐθύς -εῖα -ύ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straight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ἡδύς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-εῖα -ύ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sweet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ὀξύς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-εῖα -ύ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sharp, keen, shrill, pungent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πᾶς, πᾶσα, πᾶν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every, all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ταχύς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-εῖα -ύ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quick</a:t>
            </a:r>
          </a:p>
        </p:txBody>
      </p:sp>
    </p:spTree>
    <p:extLst>
      <p:ext uri="{BB962C8B-B14F-4D97-AF65-F5344CB8AC3E}">
        <p14:creationId xmlns:p14="http://schemas.microsoft.com/office/powerpoint/2010/main" val="35319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12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Vocabulary: NT (New Testament) 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ἅπας -ᾶσα -αν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all together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εὐθύς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-εῖα -ύ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straight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πᾶς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, πᾶσα, πᾶν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every,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all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51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 Adjectives: Usage</a:t>
            </a:r>
          </a:p>
          <a:p>
            <a:pPr>
              <a:defRPr/>
            </a:pP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 adjectives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describe nouns when they are in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attributive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position: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κακὸς βασιλεύς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the bad king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βασιλεὺς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κακός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the bad king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κακὸς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βασιλεύς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bad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king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24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 Adjectives: Usage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Outside the attributive position,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 adjectives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function as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predicate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to the noun: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βασιλεύς κακός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The king (is) bad.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αἱ θλίψεις ποιοῦσι τὸν βασιλέα κακόν.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= Troubles make the king bad.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52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 Adjectives: Usage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Greek routinely uses adjectives with just an article as generic nouns (i.e., nouns indicating a class or type):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κακός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a bad man, a bad person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οἱ κακοί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bad people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τὸ κακόν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“the bad,” badness, etc. </a:t>
            </a:r>
          </a:p>
          <a:p>
            <a:pPr lvl="1"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f. the abstract noun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κακία –ας ἡ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which refers to the concept of “badness.” </a:t>
            </a:r>
            <a:endParaRPr lang="el-G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59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Next class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(someday, Month ##, 2013)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Unit 1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Biblical reading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>
              <a:defRPr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Unit 1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Classical reading. </a:t>
            </a:r>
          </a:p>
          <a:p>
            <a:pPr lvl="1">
              <a:defRPr/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 able to:  </a:t>
            </a:r>
          </a:p>
          <a:p>
            <a:pPr lvl="2">
              <a:defRPr/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read the sentences aloud </a:t>
            </a:r>
          </a:p>
          <a:p>
            <a:pPr lvl="2">
              <a:defRPr/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parse each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verb, noun and pronoun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defRPr/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translate the sentences into English. </a:t>
            </a:r>
          </a:p>
        </p:txBody>
      </p:sp>
    </p:spTree>
    <p:extLst>
      <p:ext uri="{BB962C8B-B14F-4D97-AF65-F5344CB8AC3E}">
        <p14:creationId xmlns:p14="http://schemas.microsoft.com/office/powerpoint/2010/main" val="293032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3914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 Adjectives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All Greek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adjectives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use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same three declensions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of endings as Greek nouns.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Every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adjective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uses a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specific declension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’s ending for each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gender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Greek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adjectives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differ only in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which declension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they use for the different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genders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83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 Adjectives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Greek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adjectives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differ only in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which declension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they use for the different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genders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 example, some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adjectives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use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declension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endings for all three genders: 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When modifying a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masculine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feminine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noun, these adjectives use the same endings as a regular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declension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noun. </a:t>
            </a:r>
          </a:p>
          <a:p>
            <a:pPr lvl="1"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When modifying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neuter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noun,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these adjectives use the same endings as a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neuter 2</a:t>
            </a:r>
            <a:r>
              <a:rPr lang="en-US" sz="20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declension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noun. </a:t>
            </a:r>
          </a:p>
          <a:p>
            <a:pPr lvl="1">
              <a:defRPr/>
            </a:pP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08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3914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 Adjectives: Vocabulary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Greek adjectives differ only in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which declension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they use for the different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genders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a vocabulary entry or lexicon, adjectives will have all their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nominative singular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forms. The ending of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nominative singular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indicates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which declension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the adjective uses for each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gender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26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Vocabulary: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Classical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ἄδικος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unjust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ἀδύνατος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impossible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βάρβαρος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barbaric, not Greek, foreign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σύμμαχος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-ον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allied </a:t>
            </a:r>
          </a:p>
        </p:txBody>
      </p:sp>
    </p:spTree>
    <p:extLst>
      <p:ext uri="{BB962C8B-B14F-4D97-AF65-F5344CB8AC3E}">
        <p14:creationId xmlns:p14="http://schemas.microsoft.com/office/powerpoint/2010/main" val="258766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</a:t>
            </a:r>
            <a:r>
              <a:rPr lang="el-GR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Vocabulary: NT (New Testament) 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αἰώνιος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–ον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eternal </a:t>
            </a:r>
            <a:endParaRPr lang="el-GR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ἁμαρτωλός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-όν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sinful </a:t>
            </a:r>
            <a:endParaRPr lang="el-GR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ἔρημος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–ον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deserted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03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1628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 Adjectives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Greek adjectives differ only in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which declension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they use for the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different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genders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largest and most common type of adjective uses	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declension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endings for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masculine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neuter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but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declension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endings for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feminine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When modifying a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masculine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noun, these adjectives use the same endings as a regular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declension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noun. </a:t>
            </a:r>
          </a:p>
          <a:p>
            <a:pPr lvl="1"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When modifying a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feminine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noun, these adjectives use the same endings as a regular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declension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noun. 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modifying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neuter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noun,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these adjectives use the same endings as a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neuter 2</a:t>
            </a:r>
            <a:r>
              <a:rPr lang="en-US" sz="20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declension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noun. </a:t>
            </a:r>
          </a:p>
          <a:p>
            <a:pPr lvl="1">
              <a:defRPr/>
            </a:pP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7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8605</TotalTime>
  <Words>1921</Words>
  <Application>Microsoft Office PowerPoint</Application>
  <PresentationFormat>On-screen Show (4:3)</PresentationFormat>
  <Paragraphs>357</Paragraphs>
  <Slides>36</Slides>
  <Notes>36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Ancient Greek for Everyone: A New Digital Resource for Beginning Greek 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Greek 1001 Elementary Greek</dc:title>
  <dc:creator>Wilfred E Major</dc:creator>
  <cp:lastModifiedBy>Wilfred E Major</cp:lastModifiedBy>
  <cp:revision>387</cp:revision>
  <dcterms:created xsi:type="dcterms:W3CDTF">2012-08-17T18:41:45Z</dcterms:created>
  <dcterms:modified xsi:type="dcterms:W3CDTF">2013-04-04T17:43:00Z</dcterms:modified>
</cp:coreProperties>
</file>